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57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07/05/2015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07/05/2015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07/05/2015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07/05/2015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07/05/2015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07/05/2015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07/05/2015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07/05/2015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07/05/2015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07/05/2015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07/05/2015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07/05/2015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Anterior </a:t>
            </a:r>
            <a:r>
              <a:rPr lang="en-US" dirty="0" err="1" smtClean="0"/>
              <a:t>Vitrectomy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b="1" dirty="0" smtClean="0"/>
              <a:t>Stephen Lash </a:t>
            </a:r>
            <a:r>
              <a:rPr lang="en-US" dirty="0" smtClean="0"/>
              <a:t>BM, BSc (</a:t>
            </a:r>
            <a:r>
              <a:rPr lang="en-US" dirty="0" err="1" smtClean="0"/>
              <a:t>Hons</a:t>
            </a:r>
            <a:r>
              <a:rPr lang="en-US" dirty="0" smtClean="0"/>
              <a:t>), </a:t>
            </a:r>
            <a:r>
              <a:rPr lang="en-US" dirty="0" err="1" smtClean="0"/>
              <a:t>MCOptom</a:t>
            </a:r>
            <a:r>
              <a:rPr lang="en-US" dirty="0" smtClean="0"/>
              <a:t>, </a:t>
            </a:r>
            <a:r>
              <a:rPr lang="en-US" dirty="0" err="1" smtClean="0"/>
              <a:t>FRCOphth</a:t>
            </a:r>
            <a:r>
              <a:rPr lang="en-US" dirty="0" smtClean="0"/>
              <a:t>, MBA</a:t>
            </a:r>
          </a:p>
          <a:p>
            <a:r>
              <a:rPr lang="en-US" b="1" dirty="0" smtClean="0"/>
              <a:t>Consultant VR Surgeon</a:t>
            </a:r>
          </a:p>
          <a:p>
            <a:r>
              <a:rPr lang="en-US" b="1" dirty="0" smtClean="0"/>
              <a:t>University Hospital Southampton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0118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things first with vitreous loss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Stop</a:t>
            </a:r>
          </a:p>
          <a:p>
            <a:r>
              <a:rPr lang="en-US" dirty="0" smtClean="0"/>
              <a:t>Keep Calm</a:t>
            </a:r>
          </a:p>
          <a:p>
            <a:r>
              <a:rPr lang="en-US" dirty="0" smtClean="0"/>
              <a:t>Ensure patient comfortable and explain it may take a little bit longer</a:t>
            </a:r>
          </a:p>
          <a:p>
            <a:r>
              <a:rPr lang="en-US" dirty="0" smtClean="0"/>
              <a:t>Get the kit sorted</a:t>
            </a:r>
          </a:p>
          <a:p>
            <a:r>
              <a:rPr lang="en-US" dirty="0" smtClean="0"/>
              <a:t>Wait and think!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429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Visualise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Spend time thinking through what you would do and rehearse this over and over again in real time in your head!</a:t>
            </a:r>
          </a:p>
          <a:p>
            <a:r>
              <a:rPr lang="en-US" dirty="0" smtClean="0"/>
              <a:t>When it happens it will therefore not be your first time!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291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Forget bottle height / aspiration /Vacuum/</a:t>
            </a:r>
            <a:r>
              <a:rPr lang="en-US" dirty="0" err="1" smtClean="0"/>
              <a:t>etc</a:t>
            </a:r>
            <a:r>
              <a:rPr lang="en-US" dirty="0" smtClean="0"/>
              <a:t>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Use existing wounds unless they are very leaky and then consider a half width </a:t>
            </a:r>
            <a:r>
              <a:rPr lang="en-US" dirty="0" err="1" smtClean="0"/>
              <a:t>paracentesis</a:t>
            </a:r>
            <a:endParaRPr lang="en-US" dirty="0" smtClean="0"/>
          </a:p>
          <a:p>
            <a:r>
              <a:rPr lang="en-US" dirty="0" smtClean="0"/>
              <a:t>GET THE FLOW FORM FRONT TO BACK NOT FROM BACK TO FRONT</a:t>
            </a:r>
          </a:p>
          <a:p>
            <a:pPr lvl="1"/>
            <a:r>
              <a:rPr lang="en-US" dirty="0" smtClean="0"/>
              <a:t>Infusion in the AC</a:t>
            </a:r>
          </a:p>
          <a:p>
            <a:pPr lvl="1"/>
            <a:r>
              <a:rPr lang="en-US" dirty="0" smtClean="0"/>
              <a:t>Cutter through the hole in PC and down into the vitreous focused right down on the microscope</a:t>
            </a:r>
          </a:p>
          <a:p>
            <a:pPr lvl="1"/>
            <a:r>
              <a:rPr lang="en-US" dirty="0" smtClean="0"/>
              <a:t>Fluid will now flow backwards</a:t>
            </a:r>
          </a:p>
          <a:p>
            <a:pPr lvl="1"/>
            <a:r>
              <a:rPr lang="en-US" dirty="0" smtClean="0"/>
              <a:t>If the cutter is in the AC fluid will pass into the gel (Hydrate it and stir it up) and gel will move forward into AC and into the cutter.</a:t>
            </a:r>
          </a:p>
          <a:p>
            <a:pPr lvl="1"/>
            <a:r>
              <a:rPr lang="en-US" dirty="0" smtClean="0"/>
              <a:t>Cutter back and </a:t>
            </a:r>
            <a:r>
              <a:rPr lang="en-US" dirty="0" err="1" smtClean="0"/>
              <a:t>cavitate</a:t>
            </a:r>
            <a:r>
              <a:rPr lang="en-US" dirty="0" smtClean="0"/>
              <a:t> the central gel</a:t>
            </a:r>
          </a:p>
          <a:p>
            <a:pPr lvl="1"/>
            <a:r>
              <a:rPr lang="en-US" dirty="0" smtClean="0"/>
              <a:t>Gel will fall back with flow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845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Fluid on Simcoe or green needle with enough flow rate to keep globe formed. Just into AC</a:t>
            </a:r>
          </a:p>
          <a:p>
            <a:r>
              <a:rPr lang="en-US" dirty="0" smtClean="0"/>
              <a:t>Cutter into vitreous through the hole in </a:t>
            </a:r>
            <a:r>
              <a:rPr lang="en-US" dirty="0" err="1" smtClean="0"/>
              <a:t>th</a:t>
            </a:r>
            <a:r>
              <a:rPr lang="en-US" dirty="0" smtClean="0"/>
              <a:t> </a:t>
            </a:r>
            <a:r>
              <a:rPr lang="en-US" dirty="0" err="1" smtClean="0"/>
              <a:t>ePC</a:t>
            </a:r>
            <a:r>
              <a:rPr lang="en-US" dirty="0" smtClean="0"/>
              <a:t> and as far back as you can focus</a:t>
            </a:r>
          </a:p>
          <a:p>
            <a:r>
              <a:rPr lang="en-US" dirty="0" smtClean="0"/>
              <a:t>Foot down. Cut rate usually set and at rates up to several thousand. Eye should remain pressured. If it collapses ease off the foot, increase the fluid flow.</a:t>
            </a:r>
          </a:p>
          <a:p>
            <a:r>
              <a:rPr lang="en-US" dirty="0" err="1" smtClean="0"/>
              <a:t>Cavitate</a:t>
            </a:r>
            <a:r>
              <a:rPr lang="en-US" dirty="0" smtClean="0"/>
              <a:t> the gel. It is not a magic wand so avoid waving it around! This pulls on the gel.</a:t>
            </a:r>
          </a:p>
          <a:p>
            <a:r>
              <a:rPr lang="en-US" dirty="0" smtClean="0"/>
              <a:t>Keep cutter still, allow gel to come to cutter.</a:t>
            </a:r>
          </a:p>
          <a:p>
            <a:r>
              <a:rPr lang="en-US" dirty="0" smtClean="0"/>
              <a:t>When gel stops, slowly rotate and start again until 360 degrees cleared.</a:t>
            </a:r>
          </a:p>
          <a:p>
            <a:r>
              <a:rPr lang="en-US" dirty="0" err="1" smtClean="0"/>
              <a:t>Cavitate</a:t>
            </a:r>
            <a:r>
              <a:rPr lang="en-US" dirty="0" smtClean="0"/>
              <a:t> Gel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142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Vitreous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Difficult to see</a:t>
            </a:r>
          </a:p>
          <a:p>
            <a:r>
              <a:rPr lang="en-US" dirty="0" smtClean="0"/>
              <a:t>Consider a drop of washed IVTA to highlight gel</a:t>
            </a:r>
          </a:p>
          <a:p>
            <a:r>
              <a:rPr lang="en-US" dirty="0" smtClean="0"/>
              <a:t>When gel </a:t>
            </a:r>
            <a:r>
              <a:rPr lang="en-US" dirty="0" err="1" smtClean="0"/>
              <a:t>cavitated</a:t>
            </a:r>
            <a:r>
              <a:rPr lang="en-US" dirty="0" smtClean="0"/>
              <a:t> check wounds. If strands they may be free and come out with no traction. If they are attached do not chase in the AC go back through the PC</a:t>
            </a:r>
          </a:p>
          <a:p>
            <a:r>
              <a:rPr lang="en-US" dirty="0" err="1" smtClean="0"/>
              <a:t>Cavitate</a:t>
            </a:r>
            <a:r>
              <a:rPr lang="en-US" dirty="0" smtClean="0"/>
              <a:t> some more</a:t>
            </a:r>
          </a:p>
          <a:p>
            <a:r>
              <a:rPr lang="en-US" dirty="0" smtClean="0"/>
              <a:t>Check again</a:t>
            </a:r>
          </a:p>
          <a:p>
            <a:r>
              <a:rPr lang="en-US" dirty="0" smtClean="0"/>
              <a:t>CLEAR GEL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253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Cutter caution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Easy to nibble the capsule, back OK but leave anterior intact (?optic capture lens)</a:t>
            </a:r>
          </a:p>
          <a:p>
            <a:r>
              <a:rPr lang="en-US" dirty="0" smtClean="0"/>
              <a:t>Easy to nibble the iris (Stay away!)</a:t>
            </a:r>
          </a:p>
          <a:p>
            <a:r>
              <a:rPr lang="en-US" dirty="0" smtClean="0"/>
              <a:t>Keep calm, Keep still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811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gel cleared I am happy for you to put lens in sulcus (3 piece, change biometry, reduce power 0.5-1.5 (depending on refractive error)</a:t>
            </a:r>
          </a:p>
          <a:p>
            <a:r>
              <a:rPr lang="en-US" dirty="0" smtClean="0"/>
              <a:t>Optic capture if possible as very stable</a:t>
            </a:r>
          </a:p>
          <a:p>
            <a:r>
              <a:rPr lang="en-US" dirty="0" err="1" smtClean="0"/>
              <a:t>Miochol</a:t>
            </a:r>
            <a:endParaRPr lang="en-US" dirty="0" smtClean="0"/>
          </a:p>
          <a:p>
            <a:r>
              <a:rPr lang="en-US" dirty="0" smtClean="0"/>
              <a:t>Final check of wounds ?Suture (depends on wounds!)</a:t>
            </a:r>
          </a:p>
        </p:txBody>
      </p:sp>
    </p:spTree>
    <p:extLst>
      <p:ext uri="{BB962C8B-B14F-4D97-AF65-F5344CB8AC3E}">
        <p14:creationId xmlns:p14="http://schemas.microsoft.com/office/powerpoint/2010/main" val="2471075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Maxidex</a:t>
            </a:r>
            <a:r>
              <a:rPr lang="en-US" dirty="0" smtClean="0"/>
              <a:t> QDS plus (depends how traumatic!)</a:t>
            </a:r>
          </a:p>
          <a:p>
            <a:r>
              <a:rPr lang="en-US" dirty="0" smtClean="0"/>
              <a:t>Chloramphenicol</a:t>
            </a:r>
          </a:p>
          <a:p>
            <a:r>
              <a:rPr lang="en-US" dirty="0" smtClean="0"/>
              <a:t>Pressure?</a:t>
            </a:r>
          </a:p>
          <a:p>
            <a:r>
              <a:rPr lang="en-US" dirty="0" smtClean="0"/>
              <a:t>Explain to patient thoroughly</a:t>
            </a:r>
          </a:p>
          <a:p>
            <a:r>
              <a:rPr lang="en-US" dirty="0" smtClean="0"/>
              <a:t>Take responsibility and ensure you follow up</a:t>
            </a:r>
          </a:p>
          <a:p>
            <a:r>
              <a:rPr lang="en-US" dirty="0" smtClean="0"/>
              <a:t>Warn about flashes and floaters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5216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19</TotalTime>
  <Words>486</Words>
  <Application>Microsoft Macintosh PowerPoint</Application>
  <PresentationFormat>On-screen Show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Adjacency</vt:lpstr>
      <vt:lpstr>Anterior Vitrectomy</vt:lpstr>
      <vt:lpstr>First things first with vitreous loss</vt:lpstr>
      <vt:lpstr>Visualise</vt:lpstr>
      <vt:lpstr>Flow</vt:lpstr>
      <vt:lpstr>Cutter</vt:lpstr>
      <vt:lpstr>Vitreous</vt:lpstr>
      <vt:lpstr>Cutter caution</vt:lpstr>
      <vt:lpstr>Lens?</vt:lpstr>
      <vt:lpstr>Post op</vt:lpstr>
    </vt:vector>
  </TitlesOfParts>
  <Company>Lash Eye Care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Anterior Vitrectomy</dc:title>
  <dc:creator>Stephen Lash</dc:creator>
  <cp:lastModifiedBy>Stephen Lash</cp:lastModifiedBy>
  <cp:revision>2</cp:revision>
  <dcterms:created xsi:type="dcterms:W3CDTF">2015-05-07T21:30:36Z</dcterms:created>
  <dcterms:modified xsi:type="dcterms:W3CDTF">2015-05-07T21:49:56Z</dcterms:modified>
</cp:coreProperties>
</file>